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竹 清一" initials="佐竹" lastIdx="1" clrIdx="0">
    <p:extLst>
      <p:ext uri="{19B8F6BF-5375-455C-9EA6-DF929625EA0E}">
        <p15:presenceInfo xmlns:p15="http://schemas.microsoft.com/office/powerpoint/2012/main" userId="S::satake@keea.or.jp::ca8a70b9-2eff-46cc-b52d-55041825fd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76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5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76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49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5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4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6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79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8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42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88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230A-B208-4C4C-ADAF-59B5573677F8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54D5-3D39-4E06-BA3C-AD492DA3E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5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yushugpn@keea.or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668867" y="767957"/>
            <a:ext cx="5573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グリーン購入セミナー</a:t>
            </a:r>
            <a:r>
              <a:rPr lang="en-US" altLang="ja-JP" sz="2400" b="1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</a:t>
            </a:r>
            <a:r>
              <a:rPr lang="ja-JP" altLang="en-US" sz="2400" b="1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福岡</a:t>
            </a:r>
            <a:endParaRPr lang="en-US" altLang="ja-JP" sz="2400" b="1" dirty="0">
              <a:solidFill>
                <a:srgbClr val="008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「グリーン購入と</a:t>
            </a:r>
            <a:r>
              <a:rPr lang="en-US" altLang="ja-JP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SDGs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の環境施策・先進事例を学ぶ」</a:t>
            </a:r>
            <a:endParaRPr kumimoji="1" lang="ja-JP" altLang="en-US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0026" y="2951277"/>
            <a:ext cx="6192000" cy="247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ja-JP" altLang="en-US" sz="16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■日 </a:t>
            </a:r>
            <a:r>
              <a:rPr lang="ja-JP" altLang="en-US" sz="16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時：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日（火）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14:00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17:00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kumimoji="1" lang="ja-JP" altLang="en-US" sz="2000" b="1" u="sng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参加は無料</a:t>
            </a:r>
          </a:p>
          <a:p>
            <a:pPr>
              <a:lnSpc>
                <a:spcPts val="2100"/>
              </a:lnSpc>
            </a:pPr>
            <a:r>
              <a:rPr lang="ja-JP" altLang="en-US" sz="16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■会 場：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福岡県中小企業振興センター </a:t>
            </a: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会議室 　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　 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（福岡市博多区吉塚本町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9-15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階） </a:t>
            </a:r>
            <a:r>
              <a:rPr lang="ja-JP" altLang="en-US" sz="900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＊吉塚駅東口から徒歩０分</a:t>
            </a:r>
          </a:p>
          <a:p>
            <a:pPr>
              <a:lnSpc>
                <a:spcPts val="2100"/>
              </a:lnSpc>
            </a:pPr>
            <a:r>
              <a:rPr lang="ja-JP" altLang="en-US" sz="1200" dirty="0">
                <a:latin typeface="+mn-ea"/>
              </a:rPr>
              <a:t>　　 　  　　　 </a:t>
            </a:r>
            <a:r>
              <a:rPr lang="ja-JP" altLang="en-US" sz="1050" dirty="0">
                <a:solidFill>
                  <a:srgbClr val="00B050"/>
                </a:solidFill>
                <a:latin typeface="+mn-ea"/>
              </a:rPr>
              <a:t>＜</a:t>
            </a:r>
            <a:r>
              <a:rPr lang="ja-JP" altLang="ja-JP" sz="1050" dirty="0">
                <a:solidFill>
                  <a:srgbClr val="00B050"/>
                </a:solidFill>
                <a:latin typeface="+mn-ea"/>
              </a:rPr>
              <a:t>地球温暖化対策として環境にやさしい公共交通機関の利用に</a:t>
            </a:r>
            <a:r>
              <a:rPr lang="ja-JP" altLang="en-US" sz="1050" dirty="0">
                <a:solidFill>
                  <a:srgbClr val="00B050"/>
                </a:solidFill>
                <a:latin typeface="+mn-ea"/>
              </a:rPr>
              <a:t>ご協力ください＞</a:t>
            </a:r>
            <a:endParaRPr lang="en-US" altLang="ja-JP" sz="1050" dirty="0">
              <a:solidFill>
                <a:srgbClr val="00B050"/>
              </a:solidFill>
              <a:latin typeface="+mn-ea"/>
            </a:endParaRPr>
          </a:p>
          <a:p>
            <a:pPr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 主 催：九州グリーン購入ネットワーク 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100"/>
              </a:lnSpc>
              <a:tabLst>
                <a:tab pos="720000" algn="l"/>
              </a:tabLst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 定 員：会場参加 ４０名</a:t>
            </a:r>
            <a:r>
              <a:rPr lang="ja-JP" altLang="en-US" sz="105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105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新型コロナ対策として会場収容定員の</a:t>
            </a:r>
            <a:r>
              <a:rPr lang="en-US" altLang="ja-JP" sz="105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50</a:t>
            </a:r>
            <a:r>
              <a:rPr lang="ja-JP" altLang="en-US" sz="105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％以下で開催します</a:t>
            </a:r>
            <a:r>
              <a:rPr lang="ja-JP" altLang="en-US" sz="11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</a:t>
            </a:r>
          </a:p>
          <a:p>
            <a:pPr>
              <a:lnSpc>
                <a:spcPts val="2100"/>
              </a:lnSpc>
              <a:tabLst>
                <a:tab pos="720000" algn="l"/>
              </a:tabLst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 ：オンライン参加 ４０名</a:t>
            </a:r>
            <a:r>
              <a:rPr lang="en-US" altLang="ja-JP" sz="1050" u="sng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(Zoom</a:t>
            </a:r>
            <a:r>
              <a:rPr lang="ja-JP" altLang="en-US" sz="1050" u="sng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にて開催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  <a:p>
            <a:pPr>
              <a:lnSpc>
                <a:spcPts val="2100"/>
              </a:lnSpc>
              <a:tabLst>
                <a:tab pos="720000" algn="l"/>
              </a:tabLst>
            </a:pP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100"/>
              </a:lnSpc>
              <a:tabLst>
                <a:tab pos="720000" algn="l"/>
              </a:tabLst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9332" y="1577231"/>
            <a:ext cx="589175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spAutoFit/>
          </a:bodyPr>
          <a:lstStyle/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九州グリーン購入ネットワークは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2007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月に設立し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九州地域における地球温暖化防止活動や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3R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推進活動など、グリーン購入を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主軸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とした地球環境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及び地域環境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の保全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活動を行って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います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今回、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 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グリーン購入と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SDG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ｓの理解を深め、行政や企業・団体等における環境施策と実践的な取組みを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学ぶとともに、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九州地域における活動を活性化し、グリーン購入のより一層の普及促進を図るため、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セミナーを開催します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0026" y="8278288"/>
            <a:ext cx="6191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tabLst>
                <a:tab pos="720000" algn="l"/>
              </a:tabLst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 参加申込：</a:t>
            </a:r>
            <a:r>
              <a:rPr lang="ja-JP" altLang="en-US" sz="12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参加申込書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裏面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により</a:t>
            </a:r>
            <a:r>
              <a:rPr lang="en-US" altLang="ja-JP" sz="1200" u="sng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1200" u="sng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200" u="sng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200" u="sng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200" u="sng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1200" u="sng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日まで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にお申し込みください。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tabLst>
                <a:tab pos="720000" algn="l"/>
              </a:tabLst>
            </a:pP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   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＜参加申込書はホームページからもダウンロードできます。＞</a:t>
            </a:r>
          </a:p>
          <a:p>
            <a:pPr>
              <a:lnSpc>
                <a:spcPts val="1800"/>
              </a:lnSpc>
              <a:tabLst>
                <a:tab pos="720000" algn="l"/>
              </a:tabLst>
            </a:pPr>
            <a:endParaRPr lang="ja-JP" altLang="en-US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tabLst>
                <a:tab pos="720000" algn="l"/>
              </a:tabLst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 お問合せ：九州グリーン購入ネットワーク事務局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en-US" altLang="ja-JP" sz="1300" dirty="0">
                <a:latin typeface="ＭＳ Ｐゴシック" panose="020B0600070205080204" pitchFamily="50" charset="-128"/>
              </a:rPr>
              <a:t>TEL 092-662-0413</a:t>
            </a:r>
            <a:endParaRPr lang="ja-JP" altLang="en-US" sz="1300" dirty="0">
              <a:latin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tabLst>
                <a:tab pos="720000" algn="l"/>
              </a:tabLst>
            </a:pP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  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813-0004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福岡市東区松香台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1-10-1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（一般財団法人 九州環境管理協会内）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tabLst>
                <a:tab pos="720000" algn="l"/>
              </a:tabLst>
            </a:pP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     　        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E-mail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kyushugpn@keea.or.jp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 092-674-2361</a:t>
            </a:r>
            <a:endParaRPr lang="ja-JP" altLang="en-US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0497" y="4621535"/>
            <a:ext cx="6268283" cy="4898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8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>
                <a:solidFill>
                  <a:srgbClr val="008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■講演会プログラム：</a:t>
            </a:r>
            <a:r>
              <a:rPr lang="en-US" altLang="ja-JP" sz="14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4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lang="ja-JP" altLang="en-US" sz="14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14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14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4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endParaRPr lang="ja-JP" altLang="en-US" sz="14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</a:rPr>
              <a:t>○ 主催者挨拶　九州グリーン購入ネットワーク　代表幹事　濱砂  清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基調講演 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「</a:t>
            </a:r>
            <a:r>
              <a:rPr lang="en-US" altLang="ja-JP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仮</a:t>
            </a:r>
            <a:r>
              <a:rPr lang="en-US" altLang="ja-JP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)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福岡県産リサイクル製品認定制度とグリーン購入促進の取組について」</a:t>
            </a: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福岡県環境部循環型社会推進課 課長 鐘ヶ江 弥生 氏　</a:t>
            </a: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基調講演 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「</a:t>
            </a:r>
            <a:r>
              <a:rPr lang="en-US" altLang="ja-JP" sz="1200" dirty="0">
                <a:solidFill>
                  <a:srgbClr val="008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ja-JP" altLang="en-US" sz="1200" dirty="0">
                <a:solidFill>
                  <a:srgbClr val="008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仮</a:t>
            </a:r>
            <a:r>
              <a:rPr lang="en-US" altLang="ja-JP" sz="1200" dirty="0">
                <a:solidFill>
                  <a:srgbClr val="008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)SDGs</a:t>
            </a:r>
            <a:r>
              <a:rPr lang="ja-JP" altLang="en-US" sz="1200">
                <a:solidFill>
                  <a:srgbClr val="008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の推進</a:t>
            </a:r>
            <a:r>
              <a:rPr lang="ja-JP" altLang="en-US" sz="1200">
                <a:solidFill>
                  <a:srgbClr val="008000"/>
                </a:solidFill>
                <a:latin typeface="ＭＳ Ｐゴシック" panose="020B0600070205080204" pitchFamily="50" charset="-128"/>
              </a:rPr>
              <a:t>」</a:t>
            </a:r>
            <a:endParaRPr lang="ja-JP" altLang="en-US" sz="1100" b="1" u="sng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 株式会社</a:t>
            </a:r>
            <a:r>
              <a:rPr lang="en-US" altLang="ja-JP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ecommit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エコミット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代表取締役 川野 輝之 氏</a:t>
            </a: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</a:rPr>
              <a:t>○ 先進事例 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「エコアクション</a:t>
            </a:r>
            <a:r>
              <a:rPr lang="en-US" altLang="ja-JP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21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を活用した</a:t>
            </a:r>
            <a:r>
              <a:rPr lang="en-US" altLang="ja-JP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SDGs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の取組み」</a:t>
            </a: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　　　　　　　 　　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九州林産株式会社 総務部経営企画グループ グループ長 徳留 雅大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氏</a:t>
            </a:r>
          </a:p>
          <a:p>
            <a:pPr marL="180975">
              <a:lnSpc>
                <a:spcPts val="2100"/>
              </a:lnSpc>
            </a:pPr>
            <a:r>
              <a:rPr lang="ja-JP" altLang="en-US" sz="1200" dirty="0">
                <a:latin typeface="ＭＳ Ｐゴシック" panose="020B0600070205080204" pitchFamily="50" charset="-128"/>
              </a:rPr>
              <a:t>○ 部会報告 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「九州</a:t>
            </a:r>
            <a:r>
              <a:rPr lang="en-US" altLang="ja-JP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GPN</a:t>
            </a:r>
            <a:r>
              <a:rPr lang="ja-JP" altLang="en-US" sz="1200" dirty="0">
                <a:solidFill>
                  <a:srgbClr val="008000"/>
                </a:solidFill>
                <a:latin typeface="ＭＳ Ｐゴシック" panose="020B0600070205080204" pitchFamily="50" charset="-128"/>
              </a:rPr>
              <a:t>の活動状況について」 </a:t>
            </a:r>
            <a:endParaRPr lang="en-US" altLang="ja-JP" sz="1200" dirty="0">
              <a:solidFill>
                <a:srgbClr val="008000"/>
              </a:solidFill>
              <a:latin typeface="ＭＳ Ｐゴシック" panose="020B0600070205080204" pitchFamily="50" charset="-128"/>
            </a:endParaRPr>
          </a:p>
          <a:p>
            <a:pPr marL="180975">
              <a:lnSpc>
                <a:spcPts val="2100"/>
              </a:lnSpc>
            </a:pPr>
            <a:endParaRPr lang="en-US" altLang="ja-JP" sz="105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80975">
              <a:lnSpc>
                <a:spcPts val="2100"/>
              </a:lnSpc>
            </a:pPr>
            <a:r>
              <a:rPr lang="en-US" altLang="ja-JP" sz="9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 </a:t>
            </a:r>
            <a:r>
              <a:rPr lang="ja-JP" altLang="ja-JP" sz="9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＊グリーン購入とは、製品やサービスを購入する際に、必要性を十分に考え、品質や価格だけでなく環境への</a:t>
            </a:r>
            <a:r>
              <a:rPr lang="en-US" altLang="ja-JP" sz="9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  <a:p>
            <a:pPr marL="180975">
              <a:lnSpc>
                <a:spcPts val="2100"/>
              </a:lnSpc>
            </a:pPr>
            <a:r>
              <a:rPr lang="en-US" altLang="ja-JP" sz="900" kern="100" dirty="0">
                <a:latin typeface="+mj-ea"/>
                <a:ea typeface="+mj-ea"/>
                <a:cs typeface="Times New Roman" panose="02020603050405020304" pitchFamily="18" charset="0"/>
              </a:rPr>
              <a:t>     </a:t>
            </a:r>
            <a:r>
              <a:rPr lang="ja-JP" altLang="ja-JP" sz="9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負荷ができるだけ小さいものを優先して購入する</a:t>
            </a:r>
            <a:r>
              <a:rPr lang="ja-JP" altLang="en-US" sz="9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取組み</a:t>
            </a:r>
            <a:r>
              <a:rPr lang="ja-JP" altLang="ja-JP" sz="9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です</a:t>
            </a:r>
            <a:r>
              <a:rPr lang="ja-JP" altLang="en-US" sz="9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</a:p>
          <a:p>
            <a:pPr marL="180975">
              <a:lnSpc>
                <a:spcPts val="2100"/>
              </a:lnSpc>
            </a:pPr>
            <a:endParaRPr lang="ja-JP" altLang="en-US" sz="1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80975">
              <a:lnSpc>
                <a:spcPts val="2100"/>
              </a:lnSpc>
            </a:pPr>
            <a:endParaRPr lang="en-US" altLang="ja-JP" sz="1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80975">
              <a:lnSpc>
                <a:spcPts val="2100"/>
              </a:lnSpc>
            </a:pPr>
            <a:endParaRPr lang="ja-JP" altLang="ja-JP" sz="1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180975">
              <a:lnSpc>
                <a:spcPts val="2100"/>
              </a:lnSpc>
            </a:pPr>
            <a:endParaRPr lang="ja-JP" altLang="en-US" sz="1200" dirty="0">
              <a:solidFill>
                <a:srgbClr val="008000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2100"/>
              </a:lnSpc>
            </a:pPr>
            <a:endParaRPr lang="ja-JP" altLang="en-US" sz="12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27209" y="4872317"/>
            <a:ext cx="6336000" cy="2726635"/>
          </a:xfrm>
          <a:prstGeom prst="roundRect">
            <a:avLst>
              <a:gd name="adj" fmla="val 6101"/>
            </a:avLst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/>
          <p:nvPr/>
        </p:nvPicPr>
        <p:blipFill>
          <a:blip r:embed="rId2"/>
          <a:stretch>
            <a:fillRect/>
          </a:stretch>
        </p:blipFill>
        <p:spPr>
          <a:xfrm>
            <a:off x="5605941" y="404924"/>
            <a:ext cx="895712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3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1449" y="9358938"/>
            <a:ext cx="57551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※今回のお申し込みで頂いた個人情報は、今回の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セミナーの</a:t>
            </a:r>
            <a:r>
              <a:rPr lang="ja-JP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開催にのみ使用させていただきます。</a:t>
            </a:r>
            <a:endParaRPr lang="ja-JP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1CCAB206-6EEC-4D7F-BC54-B4238EF31FA8}"/>
              </a:ext>
            </a:extLst>
          </p:cNvPr>
          <p:cNvGrpSpPr/>
          <p:nvPr/>
        </p:nvGrpSpPr>
        <p:grpSpPr>
          <a:xfrm>
            <a:off x="238887" y="3697983"/>
            <a:ext cx="6269986" cy="2868799"/>
            <a:chOff x="184345" y="3744518"/>
            <a:chExt cx="6269986" cy="2868799"/>
          </a:xfrm>
        </p:grpSpPr>
        <p:sp>
          <p:nvSpPr>
            <p:cNvPr id="3" name="Rectangle 1"/>
            <p:cNvSpPr>
              <a:spLocks noChangeArrowheads="1"/>
            </p:cNvSpPr>
            <p:nvPr/>
          </p:nvSpPr>
          <p:spPr bwMode="auto">
            <a:xfrm>
              <a:off x="184345" y="3744518"/>
              <a:ext cx="6269986" cy="2868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122238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122238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グリーン購入セミナー</a:t>
              </a:r>
              <a:r>
                <a:rPr kumimoji="1" lang="en-US" altLang="ja-JP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in</a:t>
              </a:r>
              <a:r>
                <a:rPr kumimoji="1" lang="ja-JP" altLang="en-US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福岡  参加申込書</a:t>
              </a:r>
              <a:endParaRPr kumimoji="1" lang="ja-JP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ＭＳ Ｐゴシック" panose="020B0600070205080204" pitchFamily="50" charset="-128"/>
              </a:endParaRPr>
            </a:p>
            <a:p>
              <a:pPr marL="0" marR="0" lvl="0" indent="122238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＜送信先のＦＡＸは、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０９２－６７４－２３６１ 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です。＞</a:t>
              </a:r>
              <a:endParaRPr kumimoji="1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</a:endParaRPr>
            </a:p>
            <a:p>
              <a:pPr marL="0" marR="0" lvl="0" indent="122238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＜Ｅメールの場合は、</a:t>
              </a:r>
              <a:r>
                <a:rPr kumimoji="1" lang="en-US" altLang="ja-JP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  <a:hlinkClick r:id="rId2"/>
                </a:rPr>
                <a:t>kyushugpn@keea.or.jp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です。＞</a:t>
              </a:r>
              <a:endParaRPr kumimoji="1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</a:endParaRPr>
            </a:p>
            <a:p>
              <a:pPr marL="0" marR="0" lvl="0" indent="122238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＜申込書は九州</a:t>
              </a:r>
              <a:r>
                <a:rPr kumimoji="1" lang="en-US" altLang="ja-JP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GPN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のＨＰ「</a:t>
              </a:r>
              <a:r>
                <a:rPr kumimoji="1" lang="en-US" altLang="ja-JP" sz="11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http://www.kyushugpn.jp/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cs typeface="Times New Roman" pitchFamily="18" charset="0"/>
                </a:rPr>
                <a:t>」からもダウンロードできます。＞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ja-JP" altLang="en-US" sz="9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＊</a:t>
              </a:r>
              <a:r>
                <a:rPr lang="ja-JP" altLang="en-US" sz="900" u="sng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会場参加者様</a:t>
              </a:r>
              <a:r>
                <a:rPr lang="ja-JP" altLang="en-US" sz="9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は新型コロナ対策のため</a:t>
              </a:r>
              <a:r>
                <a:rPr lang="ja-JP" altLang="en-US" sz="900" u="sng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必ずマスクの着用</a:t>
              </a:r>
              <a:r>
                <a:rPr lang="ja-JP" altLang="en-US" sz="9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をお願いします。会場では三密を避ける環境等を確保し、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ja-JP" altLang="en-US" sz="9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　　　　　開催します。皆様のご協力をよろしくお願いします。</a:t>
              </a:r>
              <a:endParaRPr lang="en-US" altLang="ja-JP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ja-JP" altLang="en-US" sz="900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　　　　＊</a:t>
              </a:r>
              <a:r>
                <a:rPr lang="ja-JP" altLang="en-US" sz="900" u="sng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オンライン参加者様</a:t>
              </a:r>
              <a:r>
                <a:rPr lang="ja-JP" altLang="en-US" sz="900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には開催日まで</a:t>
              </a:r>
              <a:r>
                <a:rPr lang="ja-JP" altLang="en-US" sz="90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に</a:t>
              </a:r>
              <a:r>
                <a:rPr lang="ja-JP" altLang="en-US" sz="900" u="sng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アクセス用</a:t>
              </a:r>
              <a:r>
                <a:rPr lang="ja-JP" altLang="en-US" sz="900" u="sng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の</a:t>
              </a:r>
              <a:r>
                <a:rPr lang="en-US" altLang="ja-JP" sz="900" u="sng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URL</a:t>
              </a:r>
              <a:r>
                <a:rPr lang="ja-JP" altLang="en-US" sz="900" u="sng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を送付</a:t>
              </a:r>
              <a:r>
                <a:rPr lang="ja-JP" altLang="en-US" sz="900" dirty="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いたしますので、そちらを使ってご参加ください。</a:t>
              </a:r>
              <a:endParaRPr lang="ja-JP" altLang="en-US" sz="9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eaLnBrk="0" hangingPunct="0">
                <a:lnSpc>
                  <a:spcPct val="150000"/>
                </a:lnSpc>
              </a:pPr>
              <a:endParaRPr lang="ja-JP" altLang="en-US" sz="1100" dirty="0">
                <a:solidFill>
                  <a:srgbClr val="FF0000"/>
                </a:solidFill>
                <a:latin typeface="+mn-ea"/>
                <a:ea typeface="+mn-ea"/>
              </a:endParaRPr>
            </a:p>
            <a:p>
              <a:pPr eaLnBrk="0" hangingPunct="0">
                <a:lnSpc>
                  <a:spcPct val="150000"/>
                </a:lnSpc>
              </a:pPr>
              <a:endPara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</a:endParaRPr>
            </a:p>
            <a:p>
              <a:pPr eaLnBrk="0" hangingPunct="0">
                <a:lnSpc>
                  <a:spcPct val="150000"/>
                </a:lnSpc>
              </a:pPr>
              <a:endParaRPr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0" marR="0" lvl="0" indent="122238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135745" y="3888687"/>
              <a:ext cx="4552121" cy="31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116795"/>
              </p:ext>
            </p:extLst>
          </p:nvPr>
        </p:nvGraphicFramePr>
        <p:xfrm>
          <a:off x="486219" y="5681900"/>
          <a:ext cx="6079228" cy="3572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1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企業・団体名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u="sng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　　　　　　　　　　　　　　　　　　　　　　　　　　　　　　　</a:t>
                      </a:r>
                      <a:endParaRPr lang="en-US" altLang="ja-JP" sz="1100" u="sng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＊参加区分</a:t>
                      </a:r>
                      <a:r>
                        <a:rPr 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 </a:t>
                      </a: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 </a:t>
                      </a:r>
                      <a:r>
                        <a:rPr lang="ja-JP" altLang="en-US" sz="12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□</a:t>
                      </a: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会場参加　　　</a:t>
                      </a:r>
                      <a:r>
                        <a:rPr lang="ja-JP" altLang="en-US" sz="12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□</a:t>
                      </a: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  オンライン参加　</a:t>
                      </a:r>
                      <a:r>
                        <a:rPr lang="en-US" altLang="ja-JP" sz="105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</a:t>
                      </a:r>
                      <a:r>
                        <a:rPr lang="ja-JP" altLang="en-US" sz="105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どちらかをチェックしてください</a:t>
                      </a:r>
                      <a:r>
                        <a:rPr lang="en-US" altLang="ja-JP" sz="105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)</a:t>
                      </a:r>
                      <a:r>
                        <a:rPr lang="en-US" sz="105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＊九州</a:t>
                      </a:r>
                      <a:r>
                        <a:rPr lang="en-US" altLang="ja-JP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GPN</a:t>
                      </a: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</a:t>
                      </a: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　</a:t>
                      </a:r>
                      <a:r>
                        <a:rPr lang="ja-JP" altLang="ja-JP" sz="12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en-US" altLang="ja-JP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会員　　　　　　</a:t>
                      </a:r>
                      <a:r>
                        <a:rPr lang="ja-JP" altLang="ja-JP" sz="12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en-US" altLang="ja-JP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ja-JP" altLang="en-US" sz="1100" b="1" kern="100" dirty="0">
                          <a:solidFill>
                            <a:srgbClr val="0070C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非会員　</a:t>
                      </a:r>
                      <a:endParaRPr lang="ja-JP" sz="1050" b="1" kern="100" dirty="0">
                        <a:solidFill>
                          <a:srgbClr val="0070C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住</a:t>
                      </a:r>
                      <a:r>
                        <a:rPr lang="en-US" alt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 </a:t>
                      </a: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所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〒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ＴＥＬ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 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ＦＡＸ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Ｅ－</a:t>
                      </a:r>
                      <a:r>
                        <a:rPr lang="en-US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mail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氏　　名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役職等</a:t>
                      </a:r>
                      <a:endParaRPr lang="ja-JP" alt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備　　考</a:t>
                      </a:r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0421315"/>
                  </a:ext>
                </a:extLst>
              </a:tr>
              <a:tr h="37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参加者</a:t>
                      </a:r>
                      <a:r>
                        <a:rPr lang="en-US" altLang="ja-JP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endParaRPr lang="ja-JP" alt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0714295"/>
                  </a:ext>
                </a:extLst>
              </a:tr>
              <a:tr h="37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参加者</a:t>
                      </a:r>
                      <a:r>
                        <a:rPr lang="en-US" altLang="ja-JP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2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endParaRPr lang="ja-JP" alt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2177119"/>
                  </a:ext>
                </a:extLst>
              </a:tr>
              <a:tr h="37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参加者</a:t>
                      </a:r>
                      <a:r>
                        <a:rPr lang="en-US" altLang="ja-JP" sz="10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3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endParaRPr lang="ja-JP" alt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45A3E6A-B463-47B8-9B85-84B5F03866ED}"/>
              </a:ext>
            </a:extLst>
          </p:cNvPr>
          <p:cNvSpPr/>
          <p:nvPr/>
        </p:nvSpPr>
        <p:spPr>
          <a:xfrm>
            <a:off x="369000" y="651911"/>
            <a:ext cx="6120000" cy="864003"/>
          </a:xfrm>
          <a:prstGeom prst="roundRect">
            <a:avLst>
              <a:gd name="adj" fmla="val 9322"/>
            </a:avLst>
          </a:prstGeom>
          <a:solidFill>
            <a:schemeClr val="bg1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福岡県環境部循環型社会推進課</a:t>
            </a:r>
            <a:endParaRPr kumimoji="1" lang="en-US" altLang="ja-JP" sz="1200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資源の循環的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な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利用や廃棄物の減量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促進を図るとともに、県内のリサイクル産業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育成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に寄与し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循環型社会の形成に資するため、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一定の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基準を満たすリサイクル製品の認定を行い、その利用促進を図っています。</a:t>
            </a:r>
          </a:p>
          <a:p>
            <a:endParaRPr kumimoji="1"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A4DD2B40-157F-4EF5-B1B4-B3B47AA57215}"/>
              </a:ext>
            </a:extLst>
          </p:cNvPr>
          <p:cNvSpPr/>
          <p:nvPr/>
        </p:nvSpPr>
        <p:spPr>
          <a:xfrm>
            <a:off x="369000" y="1650275"/>
            <a:ext cx="6120000" cy="864003"/>
          </a:xfrm>
          <a:prstGeom prst="roundRect">
            <a:avLst>
              <a:gd name="adj" fmla="val 9322"/>
            </a:avLst>
          </a:prstGeom>
          <a:solidFill>
            <a:schemeClr val="bg1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r>
              <a:rPr kumimoji="1" lang="en-US" altLang="ja-JP" sz="1200" u="sng" dirty="0" err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ecommit</a:t>
            </a:r>
            <a:r>
              <a:rPr kumimoji="1" lang="en-US" altLang="ja-JP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エコミット</a:t>
            </a:r>
            <a:r>
              <a:rPr kumimoji="1"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kumimoji="1" lang="en-US" altLang="ja-JP" sz="1100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リユース及びリサイクル活動による環境や人々の生活への影響がないか、独自のガイドラインを設け、流通システムのすみずみまで厳しくチェックを行っています。　　　　　　　　　　　　　　　　　　　　　</a:t>
            </a:r>
            <a:endParaRPr kumimoji="1"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r>
              <a:rPr kumimoji="1"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エコバリューサイクル</a:t>
            </a:r>
            <a:r>
              <a:rPr kumimoji="1"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(EVC)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、事業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流通・市場開拓事業、事業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リユース事業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9BAAC7BB-493B-4727-B48E-7DBB6567EFAE}"/>
              </a:ext>
            </a:extLst>
          </p:cNvPr>
          <p:cNvSpPr/>
          <p:nvPr/>
        </p:nvSpPr>
        <p:spPr>
          <a:xfrm>
            <a:off x="369000" y="2658658"/>
            <a:ext cx="6160772" cy="894945"/>
          </a:xfrm>
          <a:prstGeom prst="roundRect">
            <a:avLst>
              <a:gd name="adj" fmla="val 9322"/>
            </a:avLst>
          </a:prstGeom>
          <a:solidFill>
            <a:schemeClr val="bg1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u="sng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  <a:p>
            <a:endParaRPr kumimoji="1" lang="ja-JP" altLang="en-US" sz="1200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九州林産株式会社</a:t>
            </a:r>
            <a:endParaRPr kumimoji="1" lang="en-US" altLang="ja-JP" sz="1200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自然を守り、緑豊かな環境づくり」という企業理念のもと、森林管理事業や造園・緑化事業、官公庁所管の公園・農園の指定管理者業務など、自然環境の保全にかかわる事業活動を展開し、緑を通じた社会貢献に努め、持続可能な社会の実現に取組んでいます。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endParaRPr lang="ja-JP" altLang="en-US" sz="12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2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524F616-5E17-4F96-A0D8-6EA12916A375}"/>
              </a:ext>
            </a:extLst>
          </p:cNvPr>
          <p:cNvSpPr txBox="1"/>
          <p:nvPr/>
        </p:nvSpPr>
        <p:spPr>
          <a:xfrm>
            <a:off x="369000" y="34413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講演団体の概要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12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2555</TotalTime>
  <Words>1119</Words>
  <Application>Microsoft Macintosh PowerPoint</Application>
  <PresentationFormat>A4 210 x 297 mm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明朝</vt:lpstr>
      <vt:lpstr>游明朝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Microsoft Office User</cp:lastModifiedBy>
  <cp:revision>254</cp:revision>
  <cp:lastPrinted>2021-11-18T06:24:44Z</cp:lastPrinted>
  <dcterms:created xsi:type="dcterms:W3CDTF">2017-09-01T08:48:52Z</dcterms:created>
  <dcterms:modified xsi:type="dcterms:W3CDTF">2021-12-07T00:10:38Z</dcterms:modified>
</cp:coreProperties>
</file>