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6" r:id="rId2"/>
  </p:sldMasterIdLst>
  <p:notesMasterIdLst>
    <p:notesMasterId r:id="rId7"/>
  </p:notesMasterIdLst>
  <p:sldIdLst>
    <p:sldId id="3092" r:id="rId3"/>
    <p:sldId id="259" r:id="rId4"/>
    <p:sldId id="260" r:id="rId5"/>
    <p:sldId id="301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2E3EC"/>
    <a:srgbClr val="FFBDBF"/>
    <a:srgbClr val="DCFF97"/>
    <a:srgbClr val="E7BCBB"/>
    <a:srgbClr val="FF9393"/>
    <a:srgbClr val="FFD9D9"/>
    <a:srgbClr val="FFFFB9"/>
    <a:srgbClr val="FFC2A3"/>
    <a:srgbClr val="B7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BC763-9ADE-49C7-B960-965797F3F3F3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49A8-22EE-4FB6-A95E-54C72F4F4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14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410-ED70-C54B-8C7D-A132A3D8B0B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8987-D4FC-2742-BA65-7EE86BFC2B5D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43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12693-46B9-5848-9B90-A97B44A3A656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1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本文(プレゼンテーション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 userDrawn="1"/>
        </p:nvGrpSpPr>
        <p:grpSpPr>
          <a:xfrm>
            <a:off x="4" y="1"/>
            <a:ext cx="10740077" cy="863996"/>
            <a:chOff x="1" y="0"/>
            <a:chExt cx="8055058" cy="931059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75B5599E-40D1-2D46-BFE0-5F784CAEDD5B}"/>
                </a:ext>
              </a:extLst>
            </p:cNvPr>
            <p:cNvSpPr/>
            <p:nvPr userDrawn="1"/>
          </p:nvSpPr>
          <p:spPr>
            <a:xfrm>
              <a:off x="1" y="0"/>
              <a:ext cx="7356764" cy="931056"/>
            </a:xfrm>
            <a:prstGeom prst="rect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7BD76297-E9AF-A140-9C9B-330F13C90E5F}"/>
                </a:ext>
              </a:extLst>
            </p:cNvPr>
            <p:cNvSpPr/>
            <p:nvPr userDrawn="1"/>
          </p:nvSpPr>
          <p:spPr>
            <a:xfrm rot="5400000">
              <a:off x="7240386" y="116386"/>
              <a:ext cx="931055" cy="698291"/>
            </a:xfrm>
            <a:prstGeom prst="rtTriangle">
              <a:avLst/>
            </a:prstGeom>
            <a:solidFill>
              <a:srgbClr val="2E8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9" y="249817"/>
            <a:ext cx="9070509" cy="396000"/>
          </a:xfrm>
          <a:prstGeom prst="rect">
            <a:avLst/>
          </a:prstGeom>
        </p:spPr>
        <p:txBody>
          <a:bodyPr anchor="t"/>
          <a:lstStyle>
            <a:lvl1pPr>
              <a:defRPr sz="2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897" y="1113810"/>
            <a:ext cx="10752667" cy="5040312"/>
          </a:xfrm>
          <a:prstGeom prst="rect">
            <a:avLst/>
          </a:prstGeom>
        </p:spPr>
        <p:txBody>
          <a:bodyPr/>
          <a:lstStyle>
            <a:lvl1pPr marL="228611" indent="-228611">
              <a:buClr>
                <a:srgbClr val="002060"/>
              </a:buClr>
              <a:buFont typeface="Wingdings" panose="05000000000000000000" pitchFamily="2" charset="2"/>
              <a:buChar char="l"/>
              <a:defRPr sz="2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buClr>
                <a:srgbClr val="002060"/>
              </a:buClr>
              <a:defRPr sz="2000" b="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57" indent="-228611">
              <a:buClr>
                <a:srgbClr val="002060"/>
              </a:buClr>
              <a:buFont typeface="Wingdings" panose="05000000000000000000" pitchFamily="2" charset="2"/>
              <a:buChar char="Ø"/>
              <a:defRPr sz="1800" b="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buClr>
                <a:srgbClr val="002060"/>
              </a:buClr>
              <a:defRPr sz="1600" b="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buClr>
                <a:srgbClr val="002060"/>
              </a:buClr>
              <a:defRPr sz="1600" b="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48122" y="42474"/>
            <a:ext cx="861292" cy="885217"/>
          </a:xfrm>
          <a:prstGeom prst="rect">
            <a:avLst/>
          </a:prstGeom>
        </p:spPr>
      </p:pic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05951220-2E3F-4B49-90FC-5BFA0DBC1F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96840" y="660136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Copy right © JANPIA 2022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1440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61">
          <p15:clr>
            <a:srgbClr val="FBAE40"/>
          </p15:clr>
        </p15:guide>
        <p15:guide id="3" pos="3659">
          <p15:clr>
            <a:srgbClr val="FBAE40"/>
          </p15:clr>
        </p15:guide>
        <p15:guide id="4" pos="7227">
          <p15:clr>
            <a:srgbClr val="FBAE40"/>
          </p15:clr>
        </p15:guide>
        <p15:guide id="5" orient="horz" pos="4020">
          <p15:clr>
            <a:srgbClr val="FBAE40"/>
          </p15:clr>
        </p15:guide>
        <p15:guide id="6" pos="4021">
          <p15:clr>
            <a:srgbClr val="FBAE40"/>
          </p15:clr>
        </p15:guide>
        <p15:guide id="7" pos="5533">
          <p15:clr>
            <a:srgbClr val="FBAE40"/>
          </p15:clr>
        </p15:guide>
        <p15:guide id="8" pos="2163">
          <p15:clr>
            <a:srgbClr val="FBAE40"/>
          </p15:clr>
        </p15:guide>
        <p15:guide id="9" orient="horz" pos="300">
          <p15:clr>
            <a:srgbClr val="FBAE40"/>
          </p15:clr>
        </p15:guide>
        <p15:guide id="10" orient="horz" pos="1207">
          <p15:clr>
            <a:srgbClr val="FBAE40"/>
          </p15:clr>
        </p15:guide>
        <p15:guide id="11" orient="horz" pos="3113">
          <p15:clr>
            <a:srgbClr val="FBAE40"/>
          </p15:clr>
        </p15:guide>
        <p15:guide id="12" orient="horz" pos="3566">
          <p15:clr>
            <a:srgbClr val="FBAE40"/>
          </p15:clr>
        </p15:guide>
        <p15:guide id="13" pos="7439">
          <p15:clr>
            <a:srgbClr val="FBAE40"/>
          </p15:clr>
        </p15:guide>
        <p15:guide id="14" orient="horz" pos="754">
          <p15:clr>
            <a:srgbClr val="FBAE40"/>
          </p15:clr>
        </p15:guide>
        <p15:guide id="15" orient="horz" pos="84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5410-ED70-C54B-8C7D-A132A3D8B0B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77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71A5-089E-2B49-BFCA-8A3E5C7F3B44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0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6374-22B0-B445-91B8-7E1A4CBDE40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36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1910-8CF5-D941-9F8E-FA376C71A11D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42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A21-4CF8-824E-9440-119C54F1A48A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75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3FB7-2498-B04C-BCC1-C86042CCFE28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16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B08-800F-A94F-91B9-331A8650BF04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17200" y="127000"/>
            <a:ext cx="1422400" cy="243417"/>
          </a:xfrm>
        </p:spPr>
        <p:txBody>
          <a:bodyPr/>
          <a:lstStyle>
            <a:lvl1pPr>
              <a:defRPr sz="1600">
                <a:solidFill>
                  <a:srgbClr val="042F93"/>
                </a:solidFill>
              </a:defRPr>
            </a:lvl1pPr>
          </a:lstStyle>
          <a:p>
            <a:r>
              <a:rPr lang="en-US"/>
              <a:t>P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79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71A5-089E-2B49-BFCA-8A3E5C7F3B44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70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771C-8652-9D47-81F6-D862CD60826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56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C0C7-B62D-2049-89F7-70C0A4D37411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31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8987-D4FC-2742-BA65-7EE86BFC2B5D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01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12693-46B9-5848-9B90-A97B44A3A656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991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993ADD-BDA4-6947-AEE5-513D73B98D4A}"/>
              </a:ext>
            </a:extLst>
          </p:cNvPr>
          <p:cNvSpPr/>
          <p:nvPr userDrawn="1"/>
        </p:nvSpPr>
        <p:spPr>
          <a:xfrm>
            <a:off x="0" y="6571365"/>
            <a:ext cx="12192000" cy="286635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CE7CE0D-D4B3-CD4C-B79B-CFD982427A74}"/>
              </a:ext>
            </a:extLst>
          </p:cNvPr>
          <p:cNvSpPr/>
          <p:nvPr userDrawn="1"/>
        </p:nvSpPr>
        <p:spPr>
          <a:xfrm>
            <a:off x="0" y="0"/>
            <a:ext cx="9809018" cy="931056"/>
          </a:xfrm>
          <a:prstGeom prst="rect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66ACDD0C-B741-BF47-8055-A463E79BCDFD}"/>
              </a:ext>
            </a:extLst>
          </p:cNvPr>
          <p:cNvSpPr/>
          <p:nvPr userDrawn="1"/>
        </p:nvSpPr>
        <p:spPr>
          <a:xfrm rot="5400000">
            <a:off x="9809018" y="1"/>
            <a:ext cx="931055" cy="931055"/>
          </a:xfrm>
          <a:prstGeom prst="rtTriangle">
            <a:avLst/>
          </a:prstGeom>
          <a:solidFill>
            <a:srgbClr val="2E8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62D9EA-BF2B-4F54-B6BA-0C76496E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700" y="1268856"/>
            <a:ext cx="10515600" cy="4351338"/>
          </a:xfrm>
        </p:spPr>
        <p:txBody>
          <a:bodyPr/>
          <a:lstStyle>
            <a:lvl1pPr marL="228611" indent="-228611">
              <a:buFont typeface="Wingdings" panose="05000000000000000000" pitchFamily="2" charset="2"/>
              <a:buChar char="l"/>
              <a:defRPr b="1" i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1143057" indent="-228611">
              <a:buFont typeface="Wingdings" panose="05000000000000000000" pitchFamily="2" charset="2"/>
              <a:buChar char="Ø"/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>
              <a:defRPr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9D2E1A1-0911-40AA-AAAC-91A5A461B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1300" y="45839"/>
            <a:ext cx="931055" cy="956918"/>
          </a:xfrm>
          <a:prstGeom prst="rect">
            <a:avLst/>
          </a:prstGeo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44675-18B2-4F83-A122-0662FA36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9154" y="6532119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F6A0AC-F2C6-4C21-B4A0-CF4BD5AB128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4" name="タイトル 13">
            <a:extLst>
              <a:ext uri="{FF2B5EF4-FFF2-40B4-BE49-F238E27FC236}">
                <a16:creationId xmlns:a16="http://schemas.microsoft.com/office/drawing/2014/main" id="{FFB59D12-01FD-40A6-8D92-9603E6FDA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00" y="293539"/>
            <a:ext cx="10515600" cy="499732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266C74D6-438D-49D4-818C-19AEE3DA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2119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/>
              <a:t>Copy right © JANPIA 2021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392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6374-22B0-B445-91B8-7E1A4CBDE40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0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1910-8CF5-D941-9F8E-FA376C71A11D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6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A21-4CF8-824E-9440-119C54F1A48A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2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3FB7-2498-B04C-BCC1-C86042CCFE28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0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B08-800F-A94F-91B9-331A8650BF04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17200" y="127000"/>
            <a:ext cx="1422400" cy="243417"/>
          </a:xfrm>
        </p:spPr>
        <p:txBody>
          <a:bodyPr/>
          <a:lstStyle>
            <a:lvl1pPr>
              <a:defRPr sz="1600">
                <a:solidFill>
                  <a:srgbClr val="042F93"/>
                </a:solidFill>
              </a:defRPr>
            </a:lvl1pPr>
          </a:lstStyle>
          <a:p>
            <a:r>
              <a:rPr lang="en-US"/>
              <a:t>P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27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771C-8652-9D47-81F6-D862CD60826C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6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DC0C7-B62D-2049-89F7-70C0A4D37411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38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5856E-5F4F-9147-8DBB-DD75EA14BCA1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8000" y="61384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1">
                <a:solidFill>
                  <a:srgbClr val="243762"/>
                </a:solidFill>
              </a:defRPr>
            </a:lvl1pPr>
          </a:lstStyle>
          <a:p>
            <a:r>
              <a:rPr lang="en-US" dirty="0"/>
              <a:t>P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6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5856E-5F4F-9147-8DBB-DD75EA14BCA1}" type="datetime1">
              <a:rPr lang="ja-JP" altLang="en-US" smtClean="0"/>
              <a:t>2023/10/12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8000" y="61384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1">
                <a:solidFill>
                  <a:srgbClr val="243762"/>
                </a:solidFill>
              </a:defRPr>
            </a:lvl1pPr>
          </a:lstStyle>
          <a:p>
            <a:r>
              <a:rPr lang="en-US" dirty="0"/>
              <a:t>P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0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hf hdr="0" ftr="0" dt="0"/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6C2509-6825-3748-ABFE-ADFC543933CA}"/>
              </a:ext>
            </a:extLst>
          </p:cNvPr>
          <p:cNvSpPr/>
          <p:nvPr/>
        </p:nvSpPr>
        <p:spPr>
          <a:xfrm>
            <a:off x="0" y="840260"/>
            <a:ext cx="12192000" cy="86497"/>
          </a:xfrm>
          <a:prstGeom prst="rect">
            <a:avLst/>
          </a:prstGeom>
          <a:gradFill flip="none" rotWithShape="1">
            <a:gsLst>
              <a:gs pos="0">
                <a:srgbClr val="FFA900"/>
              </a:gs>
              <a:gs pos="51000">
                <a:srgbClr val="FFA900"/>
              </a:gs>
              <a:gs pos="51000">
                <a:srgbClr val="3CA600"/>
              </a:gs>
              <a:gs pos="100000">
                <a:srgbClr val="3CA600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ja-JP" altLang="en-US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05F1F6-3A9B-6F47-8D61-08D0D48D1645}"/>
              </a:ext>
            </a:extLst>
          </p:cNvPr>
          <p:cNvSpPr/>
          <p:nvPr/>
        </p:nvSpPr>
        <p:spPr>
          <a:xfrm>
            <a:off x="3048000" y="83793"/>
            <a:ext cx="8563232" cy="704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3600" b="1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申請事業名　</a:t>
            </a:r>
            <a:r>
              <a:rPr kumimoji="0" lang="en-US" altLang="ja-JP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(20</a:t>
            </a:r>
            <a:r>
              <a:rPr kumimoji="0" lang="ja-JP" altLang="en-US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文字以内、副題は不要</a:t>
            </a:r>
            <a:r>
              <a:rPr kumimoji="0" lang="en-US" altLang="ja-JP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endParaRPr kumimoji="0" lang="ja-JP" altLang="en-US" sz="2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E3014C-7E36-2946-9052-8032511C629B}"/>
              </a:ext>
            </a:extLst>
          </p:cNvPr>
          <p:cNvSpPr/>
          <p:nvPr/>
        </p:nvSpPr>
        <p:spPr>
          <a:xfrm>
            <a:off x="9910119" y="74139"/>
            <a:ext cx="2220096" cy="70433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実施地域：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○○県○○○町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ADD12D-8883-A349-B5A0-911A59CC4A6C}"/>
              </a:ext>
            </a:extLst>
          </p:cNvPr>
          <p:cNvSpPr/>
          <p:nvPr/>
        </p:nvSpPr>
        <p:spPr>
          <a:xfrm>
            <a:off x="90615" y="988542"/>
            <a:ext cx="12039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申請団体名：○○○○○○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</a:t>
            </a:r>
            <a:r>
              <a:rPr kumimoji="0" lang="ja-JP" altLang="en-US" sz="11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（代表団体のみ）　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期間：</a:t>
            </a:r>
            <a:r>
              <a:rPr kumimoji="0" lang="en-US" altLang="ja-JP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2023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年○月</a:t>
            </a:r>
            <a:r>
              <a:rPr kumimoji="0" lang="en-US" altLang="ja-JP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〜202○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年○月　　事業費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：</a:t>
            </a:r>
            <a:r>
              <a:rPr kumimoji="0" lang="en-US" altLang="ja-JP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○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○万円</a:t>
            </a:r>
            <a:r>
              <a:rPr kumimoji="0" lang="en-US" altLang="ja-JP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/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年間、〇〇万円</a:t>
            </a:r>
            <a:r>
              <a:rPr kumimoji="0" lang="en-US" altLang="ja-JP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/</a:t>
            </a:r>
            <a:r>
              <a:rPr kumimoji="0" lang="ja-JP" altLang="en-US" sz="1333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総額</a:t>
            </a:r>
            <a:r>
              <a:rPr kumimoji="0" lang="ja-JP" altLang="en-US" sz="1333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  <a:sym typeface="Wingdings" pitchFamily="2" charset="2"/>
              </a:rPr>
              <a:t>（自己資金を含めた金額）</a:t>
            </a:r>
            <a:endParaRPr kumimoji="0" lang="en-US" altLang="ja-JP" sz="1333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81F752DD-9204-F949-8AE4-299BD0D8B89F}"/>
              </a:ext>
            </a:extLst>
          </p:cNvPr>
          <p:cNvSpPr/>
          <p:nvPr/>
        </p:nvSpPr>
        <p:spPr>
          <a:xfrm>
            <a:off x="90616" y="1655800"/>
            <a:ext cx="4864443" cy="1580502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○○○○○○○○○○○○○○○○○○○○○○○○○○○○○○</a:t>
            </a: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 ○○○○○○○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文字の大きさは「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以上」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BB3DD8-97C8-8F4D-928D-3F22E6ADC176}"/>
              </a:ext>
            </a:extLst>
          </p:cNvPr>
          <p:cNvSpPr/>
          <p:nvPr/>
        </p:nvSpPr>
        <p:spPr>
          <a:xfrm>
            <a:off x="1397000" y="1517171"/>
            <a:ext cx="2447088" cy="3192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＜今回解決したい課題＞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DFAC5241-5A2C-E14D-B0BC-B8BE6D543800}"/>
              </a:ext>
            </a:extLst>
          </p:cNvPr>
          <p:cNvSpPr/>
          <p:nvPr/>
        </p:nvSpPr>
        <p:spPr>
          <a:xfrm>
            <a:off x="90616" y="3419056"/>
            <a:ext cx="4850547" cy="1576833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○○○○○○○○○○○○○○○○○○○○○○ ○○○○○○○○</a:t>
            </a: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 ○○○○○○○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文字の大きさは「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以上」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F4B7F03-5474-EC40-B435-B1082CE5C7EB}"/>
              </a:ext>
            </a:extLst>
          </p:cNvPr>
          <p:cNvSpPr/>
          <p:nvPr/>
        </p:nvSpPr>
        <p:spPr>
          <a:xfrm>
            <a:off x="1397000" y="3332921"/>
            <a:ext cx="2375542" cy="2096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＜活動（事業）内容＞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5AB4667E-6178-C245-A3EB-195276A1E606}"/>
              </a:ext>
            </a:extLst>
          </p:cNvPr>
          <p:cNvSpPr/>
          <p:nvPr/>
        </p:nvSpPr>
        <p:spPr>
          <a:xfrm>
            <a:off x="94212" y="5182313"/>
            <a:ext cx="4829434" cy="1576833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事業計画記載のアウトカムのうち、記載の社会課題に繋がる指標を２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〜</a:t>
            </a: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３程度記載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定量数値を必ず入れる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文字の大きさは「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以上」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501C8D8-CE41-284C-BA19-6355E312BE6B}"/>
              </a:ext>
            </a:extLst>
          </p:cNvPr>
          <p:cNvSpPr/>
          <p:nvPr/>
        </p:nvSpPr>
        <p:spPr>
          <a:xfrm>
            <a:off x="1270001" y="5047400"/>
            <a:ext cx="2574087" cy="3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年後の成果目標＞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55E75BD-4C92-B046-B125-BF8DD1FADA62}"/>
              </a:ext>
            </a:extLst>
          </p:cNvPr>
          <p:cNvSpPr/>
          <p:nvPr/>
        </p:nvSpPr>
        <p:spPr>
          <a:xfrm>
            <a:off x="5152769" y="1655801"/>
            <a:ext cx="6977447" cy="51033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8D6E4AC-C343-924A-83DF-63DA1FA8F897}"/>
              </a:ext>
            </a:extLst>
          </p:cNvPr>
          <p:cNvSpPr/>
          <p:nvPr/>
        </p:nvSpPr>
        <p:spPr>
          <a:xfrm>
            <a:off x="7630807" y="1465049"/>
            <a:ext cx="1511644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＜スキーム図＞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6BDBDF77-38D5-7642-9367-94FAB41D2924}"/>
              </a:ext>
            </a:extLst>
          </p:cNvPr>
          <p:cNvSpPr/>
          <p:nvPr/>
        </p:nvSpPr>
        <p:spPr>
          <a:xfrm>
            <a:off x="6913948" y="2661328"/>
            <a:ext cx="1530178" cy="624018"/>
          </a:xfrm>
          <a:prstGeom prst="roundRect">
            <a:avLst>
              <a:gd name="adj" fmla="val 842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3CA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申請団体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A</a:t>
            </a:r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A2C3EE0B-CF84-5C4E-A550-FA24C1AE7BC5}"/>
              </a:ext>
            </a:extLst>
          </p:cNvPr>
          <p:cNvSpPr/>
          <p:nvPr/>
        </p:nvSpPr>
        <p:spPr>
          <a:xfrm>
            <a:off x="6032156" y="4821818"/>
            <a:ext cx="1530178" cy="624018"/>
          </a:xfrm>
          <a:prstGeom prst="roundRect">
            <a:avLst>
              <a:gd name="adj" fmla="val 8425"/>
            </a:avLst>
          </a:prstGeom>
          <a:solidFill>
            <a:srgbClr val="FFF3C3"/>
          </a:solidFill>
          <a:ln>
            <a:solidFill>
              <a:srgbClr val="FF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女性ひとり親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4222C1CC-F9E0-C542-A813-45A715F2AAEA}"/>
              </a:ext>
            </a:extLst>
          </p:cNvPr>
          <p:cNvSpPr/>
          <p:nvPr/>
        </p:nvSpPr>
        <p:spPr>
          <a:xfrm>
            <a:off x="8969294" y="2661328"/>
            <a:ext cx="1530178" cy="624018"/>
          </a:xfrm>
          <a:prstGeom prst="roundRect">
            <a:avLst>
              <a:gd name="adj" fmla="val 842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3CA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申請団体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B</a:t>
            </a:r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501F674-B362-3048-B5E3-F31F2713129A}"/>
              </a:ext>
            </a:extLst>
          </p:cNvPr>
          <p:cNvSpPr/>
          <p:nvPr/>
        </p:nvSpPr>
        <p:spPr>
          <a:xfrm>
            <a:off x="5203986" y="1764985"/>
            <a:ext cx="3354081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例：女性ひとり親の就労支援事業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5AD7199C-8DE9-5F4A-9201-38527E8A287C}"/>
              </a:ext>
            </a:extLst>
          </p:cNvPr>
          <p:cNvSpPr/>
          <p:nvPr/>
        </p:nvSpPr>
        <p:spPr>
          <a:xfrm>
            <a:off x="9754736" y="4821818"/>
            <a:ext cx="1530178" cy="624018"/>
          </a:xfrm>
          <a:prstGeom prst="roundRect">
            <a:avLst>
              <a:gd name="adj" fmla="val 84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企業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A2A6C198-20D7-0847-BE78-9D64C195BBA2}"/>
              </a:ext>
            </a:extLst>
          </p:cNvPr>
          <p:cNvSpPr/>
          <p:nvPr/>
        </p:nvSpPr>
        <p:spPr>
          <a:xfrm>
            <a:off x="6237059" y="2229904"/>
            <a:ext cx="4864441" cy="1249186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5568506E-3C53-2B4F-99F1-0A4303E056AB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 flipH="1">
            <a:off x="6797246" y="3285347"/>
            <a:ext cx="881791" cy="1536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D8E420DC-F809-AD47-BEFA-E11D534AF178}"/>
              </a:ext>
            </a:extLst>
          </p:cNvPr>
          <p:cNvCxnSpPr>
            <a:stCxn id="18" idx="3"/>
            <a:endCxn id="21" idx="1"/>
          </p:cNvCxnSpPr>
          <p:nvPr/>
        </p:nvCxnSpPr>
        <p:spPr>
          <a:xfrm>
            <a:off x="7562335" y="5133826"/>
            <a:ext cx="21924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E1F5E59C-49F9-BD48-865F-B7320B16E215}"/>
              </a:ext>
            </a:extLst>
          </p:cNvPr>
          <p:cNvCxnSpPr>
            <a:cxnSpLocks/>
            <a:stCxn id="21" idx="0"/>
          </p:cNvCxnSpPr>
          <p:nvPr/>
        </p:nvCxnSpPr>
        <p:spPr>
          <a:xfrm flipH="1" flipV="1">
            <a:off x="10512606" y="3505555"/>
            <a:ext cx="7218" cy="13162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A1ED221-12A0-C942-BDA4-592199B4482F}"/>
              </a:ext>
            </a:extLst>
          </p:cNvPr>
          <p:cNvSpPr/>
          <p:nvPr/>
        </p:nvSpPr>
        <p:spPr>
          <a:xfrm>
            <a:off x="6283928" y="4244754"/>
            <a:ext cx="706398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研修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4AFD9E5-0B1C-EB4C-ABEA-9BED104850CA}"/>
              </a:ext>
            </a:extLst>
          </p:cNvPr>
          <p:cNvSpPr/>
          <p:nvPr/>
        </p:nvSpPr>
        <p:spPr>
          <a:xfrm>
            <a:off x="10378037" y="4169736"/>
            <a:ext cx="1033744" cy="5893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成約</a:t>
            </a:r>
            <a:endParaRPr kumimoji="0" lang="en-US" altLang="ja-JP" sz="1600" dirty="0">
              <a:solidFill>
                <a:srgbClr val="FF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609630"/>
            <a:r>
              <a:rPr kumimoji="0" lang="ja-JP" altLang="en-US" sz="160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手数料</a:t>
            </a:r>
            <a:endParaRPr kumimoji="0" lang="en-US" altLang="ja-JP" sz="1600" dirty="0">
              <a:solidFill>
                <a:srgbClr val="FF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DF748FE7-971C-A740-9C45-10A39BBEAA79}"/>
              </a:ext>
            </a:extLst>
          </p:cNvPr>
          <p:cNvSpPr/>
          <p:nvPr/>
        </p:nvSpPr>
        <p:spPr>
          <a:xfrm>
            <a:off x="7904190" y="6081072"/>
            <a:ext cx="1530178" cy="624018"/>
          </a:xfrm>
          <a:prstGeom prst="roundRect">
            <a:avLst>
              <a:gd name="adj" fmla="val 842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外部委託先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7B8E0D76-C359-5843-BC32-5EFB9B53C7D5}"/>
              </a:ext>
            </a:extLst>
          </p:cNvPr>
          <p:cNvCxnSpPr>
            <a:cxnSpLocks/>
            <a:stCxn id="38" idx="0"/>
            <a:endCxn id="49" idx="2"/>
          </p:cNvCxnSpPr>
          <p:nvPr/>
        </p:nvCxnSpPr>
        <p:spPr>
          <a:xfrm flipV="1">
            <a:off x="8669279" y="5617204"/>
            <a:ext cx="0" cy="463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7CD7761-0AC4-8446-A7F0-5BDC92F9F493}"/>
              </a:ext>
            </a:extLst>
          </p:cNvPr>
          <p:cNvSpPr/>
          <p:nvPr/>
        </p:nvSpPr>
        <p:spPr>
          <a:xfrm>
            <a:off x="8657308" y="5691417"/>
            <a:ext cx="1554121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Web</a:t>
            </a:r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サイト開発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9" name="角丸四角形 48">
            <a:extLst>
              <a:ext uri="{FF2B5EF4-FFF2-40B4-BE49-F238E27FC236}">
                <a16:creationId xmlns:a16="http://schemas.microsoft.com/office/drawing/2014/main" id="{18695D16-7F43-5548-A803-564A595E25C0}"/>
              </a:ext>
            </a:extLst>
          </p:cNvPr>
          <p:cNvSpPr/>
          <p:nvPr/>
        </p:nvSpPr>
        <p:spPr>
          <a:xfrm>
            <a:off x="5454479" y="4103107"/>
            <a:ext cx="6429600" cy="1514096"/>
          </a:xfrm>
          <a:prstGeom prst="roundRect">
            <a:avLst>
              <a:gd name="adj" fmla="val 842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72EF4E92-1B60-6647-BAB1-FA560A91812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9734383" y="3285347"/>
            <a:ext cx="0" cy="768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2C1DF18A-2125-DF41-A956-E07D6D385639}"/>
              </a:ext>
            </a:extLst>
          </p:cNvPr>
          <p:cNvSpPr/>
          <p:nvPr/>
        </p:nvSpPr>
        <p:spPr>
          <a:xfrm>
            <a:off x="9059264" y="3634798"/>
            <a:ext cx="706398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運営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82B1AD97-2FF3-1943-BC74-088328D6BA1C}"/>
              </a:ext>
            </a:extLst>
          </p:cNvPr>
          <p:cNvSpPr/>
          <p:nvPr/>
        </p:nvSpPr>
        <p:spPr>
          <a:xfrm>
            <a:off x="7450205" y="4122404"/>
            <a:ext cx="2297312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チャレンジセンター（仮）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F99486C-057C-4848-852B-14772AC9DE6C}"/>
              </a:ext>
            </a:extLst>
          </p:cNvPr>
          <p:cNvSpPr/>
          <p:nvPr/>
        </p:nvSpPr>
        <p:spPr>
          <a:xfrm>
            <a:off x="7946216" y="4804743"/>
            <a:ext cx="1433559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マッチング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F15C404-1A26-5C44-A88C-31B7FCFDB14E}"/>
              </a:ext>
            </a:extLst>
          </p:cNvPr>
          <p:cNvSpPr/>
          <p:nvPr/>
        </p:nvSpPr>
        <p:spPr>
          <a:xfrm>
            <a:off x="8035356" y="2248914"/>
            <a:ext cx="1518582" cy="34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コンソーシアム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66D4AF8-A218-4558-939E-9D701BFCBD1A}"/>
              </a:ext>
            </a:extLst>
          </p:cNvPr>
          <p:cNvSpPr txBox="1"/>
          <p:nvPr/>
        </p:nvSpPr>
        <p:spPr>
          <a:xfrm>
            <a:off x="10160" y="52626"/>
            <a:ext cx="1879600" cy="7487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609630"/>
            <a:r>
              <a:rPr kumimoji="0" lang="ja-JP" altLang="en-US" sz="2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事業概要フォーマット</a:t>
            </a:r>
          </a:p>
        </p:txBody>
      </p:sp>
      <p:sp>
        <p:nvSpPr>
          <p:cNvPr id="36" name="スライド番号プレースホルダー 2">
            <a:extLst>
              <a:ext uri="{FF2B5EF4-FFF2-40B4-BE49-F238E27FC236}">
                <a16:creationId xmlns:a16="http://schemas.microsoft.com/office/drawing/2014/main" id="{2A8C6C31-0BFC-429B-B1D1-30AD6071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764" y="6335914"/>
            <a:ext cx="1386302" cy="365125"/>
          </a:xfrm>
        </p:spPr>
        <p:txBody>
          <a:bodyPr/>
          <a:lstStyle/>
          <a:p>
            <a:pPr defTabSz="609630"/>
            <a:fld id="{E30BE0A7-B935-49F3-A2B0-E7EB21C75D32}" type="slidenum"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defTabSz="609630"/>
              <a:t>1</a:t>
            </a:fld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22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6C2509-6825-3748-ABFE-ADFC543933CA}"/>
              </a:ext>
            </a:extLst>
          </p:cNvPr>
          <p:cNvSpPr/>
          <p:nvPr/>
        </p:nvSpPr>
        <p:spPr>
          <a:xfrm>
            <a:off x="0" y="840260"/>
            <a:ext cx="12192000" cy="86497"/>
          </a:xfrm>
          <a:prstGeom prst="rect">
            <a:avLst/>
          </a:prstGeom>
          <a:gradFill flip="none" rotWithShape="1">
            <a:gsLst>
              <a:gs pos="0">
                <a:srgbClr val="FFA900"/>
              </a:gs>
              <a:gs pos="51000">
                <a:srgbClr val="FFA900"/>
              </a:gs>
              <a:gs pos="51000">
                <a:srgbClr val="3CA600"/>
              </a:gs>
              <a:gs pos="100000">
                <a:srgbClr val="3CA600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ja-JP" altLang="en-US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05F1F6-3A9B-6F47-8D61-08D0D48D1645}"/>
              </a:ext>
            </a:extLst>
          </p:cNvPr>
          <p:cNvSpPr/>
          <p:nvPr/>
        </p:nvSpPr>
        <p:spPr>
          <a:xfrm>
            <a:off x="2387600" y="74139"/>
            <a:ext cx="8563232" cy="704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3600" b="1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申請事業名　</a:t>
            </a:r>
            <a:r>
              <a:rPr kumimoji="0" lang="en-US" altLang="ja-JP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(20</a:t>
            </a:r>
            <a:r>
              <a:rPr kumimoji="0" lang="ja-JP" altLang="en-US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文字以内、副題は不要</a:t>
            </a:r>
            <a:r>
              <a:rPr kumimoji="0" lang="en-US" altLang="ja-JP" sz="2400" dirty="0">
                <a:solidFill>
                  <a:prstClr val="white">
                    <a:lumMod val="65000"/>
                  </a:prst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endParaRPr kumimoji="0" lang="ja-JP" altLang="en-US" sz="2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81F752DD-9204-F949-8AE4-299BD0D8B89F}"/>
              </a:ext>
            </a:extLst>
          </p:cNvPr>
          <p:cNvSpPr/>
          <p:nvPr/>
        </p:nvSpPr>
        <p:spPr>
          <a:xfrm>
            <a:off x="90634" y="1203519"/>
            <a:ext cx="3901259" cy="5579320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64" indent="-285764" defTabSz="609630">
              <a:buFont typeface="Wingdings" pitchFamily="2" charset="2"/>
              <a:buChar char="l"/>
            </a:pP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○○○○○○○○○○○○○○○○○○○○○○○○○○○○○○</a:t>
            </a: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○○○○○○○ ○○○○○○○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文字の大きさは「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以上」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BB3DD8-97C8-8F4D-928D-3F22E6ADC176}"/>
              </a:ext>
            </a:extLst>
          </p:cNvPr>
          <p:cNvSpPr/>
          <p:nvPr/>
        </p:nvSpPr>
        <p:spPr>
          <a:xfrm>
            <a:off x="965427" y="981729"/>
            <a:ext cx="2131077" cy="497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＜団体の活動内容＞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DFAC5241-5A2C-E14D-B0BC-B8BE6D543800}"/>
              </a:ext>
            </a:extLst>
          </p:cNvPr>
          <p:cNvSpPr/>
          <p:nvPr/>
        </p:nvSpPr>
        <p:spPr>
          <a:xfrm>
            <a:off x="7464658" y="1191908"/>
            <a:ext cx="4636710" cy="5591954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64" indent="-285764" defTabSz="609630">
              <a:buFont typeface="Wingdings" pitchFamily="2" charset="2"/>
              <a:buChar char="l"/>
            </a:pP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下記よりターゲットを転記する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609630"/>
            <a:r>
              <a:rPr kumimoji="0" lang="en-US" altLang="ja-JP" sz="12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https://www.mofa.go.jp/mofaj/gaiko/oda/sdgs/statistics/index.html</a:t>
            </a: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文字の大きさは随意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F4B7F03-5474-EC40-B435-B1082CE5C7EB}"/>
              </a:ext>
            </a:extLst>
          </p:cNvPr>
          <p:cNvSpPr/>
          <p:nvPr/>
        </p:nvSpPr>
        <p:spPr>
          <a:xfrm>
            <a:off x="8602050" y="1052789"/>
            <a:ext cx="1998301" cy="327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SDGs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ターゲット＞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5AB4667E-6178-C245-A3EB-195276A1E606}"/>
              </a:ext>
            </a:extLst>
          </p:cNvPr>
          <p:cNvSpPr/>
          <p:nvPr/>
        </p:nvSpPr>
        <p:spPr>
          <a:xfrm>
            <a:off x="4112034" y="1191908"/>
            <a:ext cx="3232483" cy="5591954"/>
          </a:xfrm>
          <a:prstGeom prst="roundRect">
            <a:avLst>
              <a:gd name="adj" fmla="val 8425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64" indent="-285764" defTabSz="609630">
              <a:buFont typeface="Wingdings" pitchFamily="2" charset="2"/>
              <a:buChar char="l"/>
            </a:pP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対象となる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SDGs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の目標を記載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次ページより選択して貼り付け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285764" indent="-285764" defTabSz="609630">
              <a:buFont typeface="Wingdings" pitchFamily="2" charset="2"/>
              <a:buChar char="l"/>
            </a:pP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枠内に収める</a:t>
            </a:r>
            <a:endParaRPr kumimoji="0" lang="en-US" altLang="ja-JP" sz="16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501C8D8-CE41-284C-BA19-6355E312BE6B}"/>
              </a:ext>
            </a:extLst>
          </p:cNvPr>
          <p:cNvSpPr/>
          <p:nvPr/>
        </p:nvSpPr>
        <p:spPr>
          <a:xfrm>
            <a:off x="4509165" y="1075620"/>
            <a:ext cx="2615195" cy="327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＜対象となる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SDGs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の目標＞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C9711CA-FA6F-4D46-B853-035A207D7E27}"/>
              </a:ext>
            </a:extLst>
          </p:cNvPr>
          <p:cNvSpPr txBox="1"/>
          <p:nvPr/>
        </p:nvSpPr>
        <p:spPr>
          <a:xfrm>
            <a:off x="10160" y="52626"/>
            <a:ext cx="1879600" cy="7487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609630"/>
            <a:r>
              <a:rPr kumimoji="0" lang="ja-JP" altLang="en-US" sz="2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事業概要フォーマット</a:t>
            </a:r>
          </a:p>
        </p:txBody>
      </p:sp>
      <p:sp>
        <p:nvSpPr>
          <p:cNvPr id="16" name="スライド番号プレースホルダー 2">
            <a:extLst>
              <a:ext uri="{FF2B5EF4-FFF2-40B4-BE49-F238E27FC236}">
                <a16:creationId xmlns:a16="http://schemas.microsoft.com/office/drawing/2014/main" id="{7C312859-CF49-4217-90B0-CE4F66C02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0351" y="6417714"/>
            <a:ext cx="1386302" cy="365125"/>
          </a:xfrm>
        </p:spPr>
        <p:txBody>
          <a:bodyPr/>
          <a:lstStyle/>
          <a:p>
            <a:pPr defTabSz="609630"/>
            <a:fld id="{E30BE0A7-B935-49F3-A2B0-E7EB21C75D32}" type="slidenum"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defTabSz="609630"/>
              <a:t>2</a:t>
            </a:fld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196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0B0347-8D1C-464D-A137-BBD4B34A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984" y="74040"/>
            <a:ext cx="10515600" cy="653428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SDGs</a:t>
            </a:r>
            <a:r>
              <a:rPr kumimoji="1" lang="ja-JP" altLang="en-US" dirty="0"/>
              <a:t>ターゲット</a:t>
            </a:r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530CB987-187A-492C-AAA1-174851FC2D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0516" y="2796800"/>
            <a:ext cx="1958924" cy="1958924"/>
          </a:xfr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C426CFB-FE2B-48D6-8631-083E2F95D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836" y="837877"/>
            <a:ext cx="1958923" cy="195892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854A5A8-F8A1-4074-A4C7-91FDC4DA75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8494" y="2796800"/>
            <a:ext cx="1971658" cy="197165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38E5CA8-3649-418F-8DE8-80348259EC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837" y="2796800"/>
            <a:ext cx="1958923" cy="195892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640C013-B56F-4C00-8678-AF67CAA1C3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8494" y="828912"/>
            <a:ext cx="1956550" cy="195655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9D85590-AA28-468C-9C07-7283AD013B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837" y="837877"/>
            <a:ext cx="1958923" cy="195892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DBE1EB0-0D0C-4BAD-BE42-72B9AC38A7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6836" y="2796800"/>
            <a:ext cx="1958922" cy="195892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AEAF4B45-C5B8-4DE6-A813-E7F08E6B68D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06835" y="819825"/>
            <a:ext cx="1958924" cy="195892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71485685-9013-4E23-9C32-1EAB03DDE79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60516" y="826538"/>
            <a:ext cx="1958924" cy="19589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A2309D1-94DE-40FD-AE73-31068D28FB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44913" y="826539"/>
            <a:ext cx="1958923" cy="1958923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00A19D5-E48B-4F80-97EB-BCFC1D28C6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060321" y="2809534"/>
            <a:ext cx="1958924" cy="1958924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E98081D7-7098-4920-8A57-740A77EF07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128506" y="2809534"/>
            <a:ext cx="1971658" cy="1971658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6DFB6E0-9EB7-4FAE-955D-B3F5CA9580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1838" y="4781192"/>
            <a:ext cx="1958922" cy="195892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08D7B5CB-0D01-41EB-8DE6-5E2AD9FF121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119572" y="4781193"/>
            <a:ext cx="1958923" cy="1958923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C00C1261-8279-4400-B01A-61F811B9D26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91230" y="4781194"/>
            <a:ext cx="1958922" cy="1958922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ADE6EC2-4AEC-424E-8859-B0AA7C50120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80566" y="4786617"/>
            <a:ext cx="1964347" cy="1964347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AA95EA0E-610E-47E7-B58E-C4D54FA7C6F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60322" y="4793928"/>
            <a:ext cx="1964347" cy="1964347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DBA3668-FEB0-4407-8B28-012AFD2C803C}"/>
              </a:ext>
            </a:extLst>
          </p:cNvPr>
          <p:cNvSpPr txBox="1"/>
          <p:nvPr/>
        </p:nvSpPr>
        <p:spPr>
          <a:xfrm>
            <a:off x="10160" y="52626"/>
            <a:ext cx="1879600" cy="7487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609630"/>
            <a:r>
              <a:rPr kumimoji="0" lang="ja-JP" altLang="en-US" sz="2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事業概要フォーマット</a:t>
            </a:r>
          </a:p>
        </p:txBody>
      </p:sp>
      <p:sp>
        <p:nvSpPr>
          <p:cNvPr id="23" name="スライド番号プレースホルダー 2">
            <a:extLst>
              <a:ext uri="{FF2B5EF4-FFF2-40B4-BE49-F238E27FC236}">
                <a16:creationId xmlns:a16="http://schemas.microsoft.com/office/drawing/2014/main" id="{38A80055-CC75-445F-9BD9-58E82D152585}"/>
              </a:ext>
            </a:extLst>
          </p:cNvPr>
          <p:cNvSpPr txBox="1">
            <a:spLocks/>
          </p:cNvSpPr>
          <p:nvPr/>
        </p:nvSpPr>
        <p:spPr>
          <a:xfrm>
            <a:off x="10462710" y="6492875"/>
            <a:ext cx="1386302" cy="365125"/>
          </a:xfrm>
          <a:prstGeom prst="rect">
            <a:avLst/>
          </a:prstGeom>
        </p:spPr>
        <p:txBody>
          <a:bodyPr vert="horz" lIns="60960" tIns="30480" rIns="60960" bIns="3048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630"/>
            <a:fld id="{E30BE0A7-B935-49F3-A2B0-E7EB21C75D32}" type="slidenum">
              <a:rPr lang="ja-JP" altLang="en-US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defTabSz="609630"/>
              <a:t>3</a:t>
            </a:fld>
            <a:endParaRPr lang="ja-JP" altLang="en-US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61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6C2509-6825-3748-ABFE-ADFC543933CA}"/>
              </a:ext>
            </a:extLst>
          </p:cNvPr>
          <p:cNvSpPr/>
          <p:nvPr/>
        </p:nvSpPr>
        <p:spPr>
          <a:xfrm>
            <a:off x="0" y="840260"/>
            <a:ext cx="12192000" cy="86497"/>
          </a:xfrm>
          <a:prstGeom prst="rect">
            <a:avLst/>
          </a:prstGeom>
          <a:gradFill flip="none" rotWithShape="1">
            <a:gsLst>
              <a:gs pos="0">
                <a:srgbClr val="FFA900"/>
              </a:gs>
              <a:gs pos="51000">
                <a:srgbClr val="FFA900"/>
              </a:gs>
              <a:gs pos="51000">
                <a:srgbClr val="3CA600"/>
              </a:gs>
              <a:gs pos="100000">
                <a:srgbClr val="3CA600"/>
              </a:gs>
            </a:gsLst>
            <a:lin ang="3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ja-JP" altLang="en-US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05F1F6-3A9B-6F47-8D61-08D0D48D1645}"/>
              </a:ext>
            </a:extLst>
          </p:cNvPr>
          <p:cNvSpPr/>
          <p:nvPr/>
        </p:nvSpPr>
        <p:spPr>
          <a:xfrm>
            <a:off x="2743200" y="93051"/>
            <a:ext cx="8563232" cy="704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3600" b="1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入力の留意点</a:t>
            </a:r>
            <a:endParaRPr kumimoji="0" lang="ja-JP" altLang="en-US" sz="2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ADD12D-8883-A349-B5A0-911A59CC4A6C}"/>
              </a:ext>
            </a:extLst>
          </p:cNvPr>
          <p:cNvSpPr/>
          <p:nvPr/>
        </p:nvSpPr>
        <p:spPr>
          <a:xfrm>
            <a:off x="364522" y="1286861"/>
            <a:ext cx="11121081" cy="9867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１記載内容のフォーマット・記載項目は変更せずに、活動（事業）の概要を記載下さい。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文字の大きさは、特に記載がない限り最小でも「</a:t>
            </a: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」で記載下さい。フォントの種類も変更しないで下さい。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提出時には本ページを削除し、</a:t>
            </a: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１～２だけをパワーポイントのままで提出して下さい。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84444C-D4D0-494B-A625-A3863548381E}"/>
              </a:ext>
            </a:extLst>
          </p:cNvPr>
          <p:cNvSpPr/>
          <p:nvPr/>
        </p:nvSpPr>
        <p:spPr>
          <a:xfrm>
            <a:off x="364522" y="955875"/>
            <a:ext cx="1291282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6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＜全体＞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2A18671-1868-524B-B4C2-DBFB0CB5E980}"/>
              </a:ext>
            </a:extLst>
          </p:cNvPr>
          <p:cNvSpPr/>
          <p:nvPr/>
        </p:nvSpPr>
        <p:spPr>
          <a:xfrm>
            <a:off x="364520" y="2463840"/>
            <a:ext cx="1720678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＜</a:t>
            </a:r>
            <a:r>
              <a:rPr kumimoji="0" lang="en-US" altLang="ja-JP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P1</a:t>
            </a:r>
            <a:r>
              <a:rPr kumimoji="0" lang="ja-JP" altLang="en-US" sz="16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項目別＞</a:t>
            </a:r>
            <a:endParaRPr kumimoji="0" lang="en-US" altLang="ja-JP" sz="11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B991C00-0C34-9C49-A062-53C788F48CC8}"/>
              </a:ext>
            </a:extLst>
          </p:cNvPr>
          <p:cNvSpPr/>
          <p:nvPr/>
        </p:nvSpPr>
        <p:spPr>
          <a:xfrm>
            <a:off x="364521" y="2805734"/>
            <a:ext cx="11436183" cy="2709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申請事業名：記載後、</a:t>
            </a: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(20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文字以内、副題は不要</a:t>
            </a: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は削除して下さい。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実施地域：複数ある場合は、枠内に収まるよう、文字を小さくして記載下さい。３つ以上ある場合は、主要な２地域を記載し、「○○町等」と記載下さい。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申請団体：記載後、 （代表団体のみ）は削除して下さい。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事業費：記載後、 （自己資金を含めた金額）は削除して下さい。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今回解決したい課題：事業計画に記載の内容を簡潔に記載して下さい。　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活動（事業）内容：創出するビジネスの内容を簡潔に記載して下さい。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en-US" altLang="ja-JP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年後の成果目標：事業終了時の成果目標を定量数値とともに記載して下さい。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171459" indent="-171459" defTabSz="60963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スキーム図：事業内容を全く知らな人が見て分かる内容（誰が誰に何のサービスを提供しているか、チャレンジセンター（仮）の役割、収益源等）にして下さい。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F9D839DF-F686-434F-B9D7-491B157EA18C}"/>
              </a:ext>
            </a:extLst>
          </p:cNvPr>
          <p:cNvSpPr/>
          <p:nvPr/>
        </p:nvSpPr>
        <p:spPr>
          <a:xfrm>
            <a:off x="1498254" y="5579759"/>
            <a:ext cx="552970" cy="312009"/>
          </a:xfrm>
          <a:prstGeom prst="roundRect">
            <a:avLst>
              <a:gd name="adj" fmla="val 842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3CA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A3B8CC6-2C12-F346-BD24-413D48FB8B0D}"/>
              </a:ext>
            </a:extLst>
          </p:cNvPr>
          <p:cNvSpPr/>
          <p:nvPr/>
        </p:nvSpPr>
        <p:spPr>
          <a:xfrm>
            <a:off x="2051223" y="5507162"/>
            <a:ext cx="3712836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・・・申請団体の名前（コンソーシアム団体全て）</a:t>
            </a:r>
            <a:endParaRPr kumimoji="0" lang="en-US" altLang="ja-JP" sz="1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8DFA6F8F-881C-B046-9C3A-D9ABDE2588FC}"/>
              </a:ext>
            </a:extLst>
          </p:cNvPr>
          <p:cNvSpPr/>
          <p:nvPr/>
        </p:nvSpPr>
        <p:spPr>
          <a:xfrm>
            <a:off x="5591831" y="5568802"/>
            <a:ext cx="580001" cy="305540"/>
          </a:xfrm>
          <a:prstGeom prst="roundRect">
            <a:avLst>
              <a:gd name="adj" fmla="val 8425"/>
            </a:avLst>
          </a:prstGeom>
          <a:solidFill>
            <a:srgbClr val="FFF3C3"/>
          </a:solidFill>
          <a:ln>
            <a:solidFill>
              <a:srgbClr val="FF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8FEE567-9428-5B4B-AF67-554D7991115B}"/>
              </a:ext>
            </a:extLst>
          </p:cNvPr>
          <p:cNvSpPr/>
          <p:nvPr/>
        </p:nvSpPr>
        <p:spPr>
          <a:xfrm>
            <a:off x="6171831" y="5503928"/>
            <a:ext cx="2768671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400" dirty="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・・・社会課題を抱える対象者</a:t>
            </a:r>
            <a:endParaRPr kumimoji="0" lang="en-US" altLang="ja-JP" sz="1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7BBF4694-43E6-1544-94E7-58819B4632E0}"/>
              </a:ext>
            </a:extLst>
          </p:cNvPr>
          <p:cNvSpPr/>
          <p:nvPr/>
        </p:nvSpPr>
        <p:spPr>
          <a:xfrm>
            <a:off x="8526166" y="5586690"/>
            <a:ext cx="580000" cy="298609"/>
          </a:xfrm>
          <a:prstGeom prst="roundRect">
            <a:avLst>
              <a:gd name="adj" fmla="val 842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kumimoji="0" lang="ja-JP" altLang="en-US" sz="160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6C391F3-BF8A-974A-9BD7-0B7386CF9C66}"/>
              </a:ext>
            </a:extLst>
          </p:cNvPr>
          <p:cNvSpPr/>
          <p:nvPr/>
        </p:nvSpPr>
        <p:spPr>
          <a:xfrm>
            <a:off x="9106167" y="5503928"/>
            <a:ext cx="246520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・・・その他　と色分けして下さい。</a:t>
            </a:r>
            <a:endParaRPr kumimoji="0" lang="en-US" altLang="ja-JP" sz="1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2EC55EC-303E-F945-8CF2-B8D997E1DF14}"/>
              </a:ext>
            </a:extLst>
          </p:cNvPr>
          <p:cNvSpPr/>
          <p:nvPr/>
        </p:nvSpPr>
        <p:spPr>
          <a:xfrm>
            <a:off x="1498253" y="6036958"/>
            <a:ext cx="786816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630"/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事業の収益の流れは赤線、　　　　　　　　それ以外は黒線　　　　　　　　　　　　で記載下さい。</a:t>
            </a:r>
            <a:endParaRPr kumimoji="0" lang="en-US" altLang="ja-JP" sz="1400" dirty="0">
              <a:solidFill>
                <a:prstClr val="white">
                  <a:lumMod val="65000"/>
                </a:prst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43535EF8-FBCE-A641-BDA9-D7AF30461281}"/>
              </a:ext>
            </a:extLst>
          </p:cNvPr>
          <p:cNvCxnSpPr>
            <a:cxnSpLocks/>
          </p:cNvCxnSpPr>
          <p:nvPr/>
        </p:nvCxnSpPr>
        <p:spPr>
          <a:xfrm>
            <a:off x="3571101" y="6264874"/>
            <a:ext cx="84606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F7B4421F-2B86-7D45-BAE4-43B1678EEF8D}"/>
              </a:ext>
            </a:extLst>
          </p:cNvPr>
          <p:cNvCxnSpPr>
            <a:cxnSpLocks/>
          </p:cNvCxnSpPr>
          <p:nvPr/>
        </p:nvCxnSpPr>
        <p:spPr>
          <a:xfrm>
            <a:off x="5723882" y="6265728"/>
            <a:ext cx="1219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DE06B25-C320-439F-9563-AB51E033DE2A}"/>
              </a:ext>
            </a:extLst>
          </p:cNvPr>
          <p:cNvSpPr txBox="1"/>
          <p:nvPr/>
        </p:nvSpPr>
        <p:spPr>
          <a:xfrm>
            <a:off x="10160" y="52626"/>
            <a:ext cx="1879600" cy="7487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609630"/>
            <a:r>
              <a:rPr kumimoji="0" lang="ja-JP" altLang="en-US" sz="2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事業概要フォーマット</a:t>
            </a:r>
          </a:p>
        </p:txBody>
      </p:sp>
      <p:sp>
        <p:nvSpPr>
          <p:cNvPr id="23" name="スライド番号プレースホルダー 2">
            <a:extLst>
              <a:ext uri="{FF2B5EF4-FFF2-40B4-BE49-F238E27FC236}">
                <a16:creationId xmlns:a16="http://schemas.microsoft.com/office/drawing/2014/main" id="{5816EBB8-DE44-4BFE-9F33-2F5EFBFD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3748" y="6399825"/>
            <a:ext cx="1386302" cy="365125"/>
          </a:xfrm>
        </p:spPr>
        <p:txBody>
          <a:bodyPr/>
          <a:lstStyle/>
          <a:p>
            <a:pPr defTabSz="609630"/>
            <a:fld id="{E30BE0A7-B935-49F3-A2B0-E7EB21C75D32}" type="slidenum"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defTabSz="609630"/>
              <a:t>4</a:t>
            </a:fld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1641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728</Words>
  <Application>Microsoft Office PowerPoint</Application>
  <PresentationFormat>ワイド画面</PresentationFormat>
  <Paragraphs>74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Meiryo UI</vt:lpstr>
      <vt:lpstr>ＭＳ Ｐゴシック</vt:lpstr>
      <vt:lpstr>メイリオ</vt:lpstr>
      <vt:lpstr>游ゴシック</vt:lpstr>
      <vt:lpstr>Arial</vt:lpstr>
      <vt:lpstr>Calibri</vt:lpstr>
      <vt:lpstr>Wingdings</vt:lpstr>
      <vt:lpstr>Office Theme</vt:lpstr>
      <vt:lpstr>1_Office Theme</vt:lpstr>
      <vt:lpstr>PowerPoint プレゼンテーション</vt:lpstr>
      <vt:lpstr>PowerPoint プレゼンテーション</vt:lpstr>
      <vt:lpstr>SDGsターゲット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SINKa-02</dc:creator>
  <cp:lastModifiedBy>SINKa-02</cp:lastModifiedBy>
  <cp:revision>343</cp:revision>
  <dcterms:created xsi:type="dcterms:W3CDTF">2023-09-08T10:04:35Z</dcterms:created>
  <dcterms:modified xsi:type="dcterms:W3CDTF">2023-10-12T08:00:32Z</dcterms:modified>
</cp:coreProperties>
</file>